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55" r:id="rId4"/>
    <p:sldId id="360" r:id="rId5"/>
    <p:sldId id="361" r:id="rId6"/>
    <p:sldId id="308" r:id="rId7"/>
    <p:sldId id="260" r:id="rId8"/>
    <p:sldId id="323" r:id="rId9"/>
    <p:sldId id="316" r:id="rId10"/>
    <p:sldId id="359" r:id="rId11"/>
    <p:sldId id="363" r:id="rId12"/>
    <p:sldId id="309" r:id="rId13"/>
    <p:sldId id="337" r:id="rId14"/>
    <p:sldId id="362" r:id="rId15"/>
    <p:sldId id="334" r:id="rId16"/>
    <p:sldId id="318" r:id="rId17"/>
    <p:sldId id="324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ark@umsha.ac.ir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-1" y="4525818"/>
            <a:ext cx="12192001" cy="2332182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B5779C2D-D277-41F9-AEE4-43E7E94C2E05}"/>
              </a:ext>
            </a:extLst>
          </p:cNvPr>
          <p:cNvSpPr txBox="1"/>
          <p:nvPr/>
        </p:nvSpPr>
        <p:spPr>
          <a:xfrm>
            <a:off x="-1" y="6357317"/>
            <a:ext cx="1219199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تاریخ 1400/00/00</a:t>
            </a:r>
            <a:endParaRPr lang="ko-KR" altLang="en-US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3694D8-8CF5-4FE1-B692-77DAC5112306}"/>
              </a:ext>
            </a:extLst>
          </p:cNvPr>
          <p:cNvSpPr txBox="1"/>
          <p:nvPr/>
        </p:nvSpPr>
        <p:spPr>
          <a:xfrm>
            <a:off x="1" y="463831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 smtClean="0">
                <a:solidFill>
                  <a:schemeClr val="bg1"/>
                </a:solidFill>
                <a:latin typeface="+mj-lt"/>
                <a:cs typeface="B Titr" panose="00000700000000000000" pitchFamily="2" charset="-78"/>
              </a:rPr>
              <a:t>هسته / شرکت ...............</a:t>
            </a:r>
            <a:endParaRPr lang="ko-KR" altLang="en-US" sz="5400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0" y="5706652"/>
            <a:ext cx="121919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800" dirty="0">
                <a:solidFill>
                  <a:schemeClr val="bg1"/>
                </a:solidFill>
                <a:cs typeface="B Mitra" panose="00000400000000000000" pitchFamily="2" charset="-78"/>
              </a:rPr>
              <a:t>ارائه درخواست </a:t>
            </a:r>
            <a:r>
              <a:rPr lang="fa-IR" altLang="ko-KR" sz="2800" dirty="0" smtClean="0">
                <a:solidFill>
                  <a:schemeClr val="bg1"/>
                </a:solidFill>
                <a:cs typeface="B Mitra" panose="00000400000000000000" pitchFamily="2" charset="-78"/>
              </a:rPr>
              <a:t>پذیرش در مرکز رشد و نوآوری</a:t>
            </a:r>
            <a:endParaRPr lang="ko-KR" altLang="en-US" sz="28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503" y="-84333"/>
            <a:ext cx="3268986" cy="46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بررسی رقبای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E081C6-6676-4835-A733-E630F41C8C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xmlns="" id="{1A4A7728-9CCB-488E-81A2-9ECC9116C5EF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D8A313-C781-4072-832F-F9F626059C9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xmlns="" id="{63D23495-2154-4751-9D09-7857A3A9E9B3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CC8627D-44FE-4D05-AF63-CB44FD60B1F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xmlns="" id="{AE8B6F3B-AD1B-4293-A785-231B56E826E6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448DD25-2B10-4647-81E2-4411DAC947F7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xmlns="" id="{6246A2EB-3616-4C71-8FC1-3789770697BC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AD84698-0377-4EE3-95A9-ED17DC97C0D9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xmlns="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02E8DD-C4A7-4D01-BA91-4F9FC6787D11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08286C7-A018-4876-921B-27818911B1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F89422B-0A89-4AA1-BD8F-43F01DF32F79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A069E2D-64EF-4CF7-A88A-0341EEEB726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EDDF003-F5D2-43D3-A9E4-8C00BCB08E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979D313-9EFF-4E62-BE4A-386CAF48A0DF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72891BC-9504-4012-B1AF-D81983F68C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5BB5C99-4D56-486B-9175-FA93F1392C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C718E77-D954-4A09-8F54-CB9796D55F9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C502F3C-720A-4E39-B146-6CDB1307A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BB5ECE31-9454-49D4-89A1-49C488E8EC31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85A8F0C-0798-4F2F-8560-EBEE91CF561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xmlns="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xmlns="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xmlns="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xmlns="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توجیه فنی ایده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/>
          <a:stretch/>
        </p:blipFill>
        <p:spPr>
          <a:xfrm>
            <a:off x="2064465" y="1585926"/>
            <a:ext cx="8091323" cy="52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تحلیل مشتریان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2" y="1204720"/>
            <a:ext cx="11108696" cy="5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تحلیل رقبا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اهداف و برنامه آتی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CB0827-3B2D-4AB1-9029-3B0CE90AD486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EA4822-3E9A-417C-BAA2-53986E9D233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xmlns="" id="{8B4F429C-8A9C-4E3D-A205-9E2C0CEED9A0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70C6E8-603F-4DFF-BE5E-BFA3095AA72F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xmlns="" id="{102C6EBB-0262-4B27-A463-D823ABC61464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D82869-F0FD-4850-B030-554C6F98DBF6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xmlns="" id="{5F0C6462-3BA9-4031-B753-9FBD0027FD5E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3BBD683-0CFE-48A1-9239-511648BA3552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AF68755-FCBD-42C4-83E2-AE16AC1812C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19B4EC-3FD5-40CE-9F6A-37FFA4EA7133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02EBCE-FC2C-4EF4-BC0D-838D3FD31BF9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B12B06-D2E5-4309-8516-07D42C60638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FE2089D-0BF9-4EA1-AABE-E03DA62D078E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C47AF7-DD9C-4748-85FC-E0873D566BD1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4AD6BAE-7458-4B26-B5F3-1D3553E886A1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3562BD-CB8E-4DAD-A63E-9809EECFD2E7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xmlns="" id="{8138F697-9FBE-4AB0-9A23-7451B681974E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8B52FD-2D97-4C82-A1F6-8EE0E876D412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2F80D4D-7184-4462-8CA5-251D398F173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xmlns="" id="{F5A59D4E-0E07-403B-82BB-4217634E0CDD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724685E-A35F-483D-8DF1-73405CDBF50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F069B9C-0D89-45C4-94C5-A037F26D0E68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xmlns="" id="{8C09081E-46B6-4F18-BE09-566603F29CD0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1D65774-2D25-4446-B04A-631405F71CE0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4D6393C-9017-40EA-9A2C-30F1374D9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xmlns="" id="{3AEA9586-CB79-488C-8D63-890C51C8EAB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D585F9-C9E2-4836-AB2D-71D50DB59C4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82FFF93-236C-49B2-8446-D6FB33AC9F4F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AF2C36D-6FA5-4934-94A3-623C95970ABC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8CE30726-3AE5-41A7-8D31-029754982A69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xmlns="" id="{07A671EA-06EE-4A30-9930-8514287942A8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xmlns="" id="{4C66E8C8-B277-494D-8EDE-744E097C510E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xmlns="" id="{7079D4A1-B45F-4140-BF90-DC0D9F88AD59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997839"/>
            <a:ext cx="10871200" cy="4154984"/>
          </a:xfrm>
          <a:prstGeom prst="rect">
            <a:avLst/>
          </a:prstGeom>
        </p:spPr>
        <p:txBody>
          <a:bodyPr wrap="square" numCol="2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فضای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استقرار دفتری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فضای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کارگاهی 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خدمات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آزمايشگاهي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تسهیلات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مالی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جذب سرمایه‌گذار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(شریک تجاری) 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معافیت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مالیاتی 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استفاده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از خدمات مشاوره‌ای فنی و کسب و کار 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بازاريابي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و حضور در </a:t>
            </a: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نمایشگاه‌ها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و </a:t>
            </a: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جشنواره‌ها </a:t>
            </a:r>
            <a:endParaRPr lang="fa-IR" sz="2200" dirty="0">
              <a:solidFill>
                <a:schemeClr val="tx1">
                  <a:lumMod val="85000"/>
                  <a:lumOff val="15000"/>
                </a:schemeClr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استفاده </a:t>
            </a:r>
            <a:r>
              <a:rPr lang="fa-I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از برند پارک علم و فناوری</a:t>
            </a:r>
          </a:p>
          <a:p>
            <a:pPr algn="r" rtl="1">
              <a:lnSpc>
                <a:spcPct val="200000"/>
              </a:lnSpc>
            </a:pPr>
            <a:r>
              <a:rPr lang="fa-I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ساير </a:t>
            </a:r>
            <a:endParaRPr lang="fa-IR" sz="2200" dirty="0">
              <a:solidFill>
                <a:schemeClr val="tx1">
                  <a:lumMod val="85000"/>
                  <a:lumOff val="1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امکانات و حمایت های مورد نیاز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228" y="2012355"/>
            <a:ext cx="789498" cy="73152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0871200" y="2858610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0871200" y="4842077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871200" y="5517099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638801" y="4285512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400022"/>
            <a:ext cx="789498" cy="7315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86" y="2668502"/>
            <a:ext cx="789498" cy="73152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5651786" y="2112223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0871200" y="3559016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0871200" y="4203170"/>
            <a:ext cx="548640" cy="54864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5880D2A-3122-438B-BF37-111625A87B1E}"/>
              </a:ext>
            </a:extLst>
          </p:cNvPr>
          <p:cNvGrpSpPr/>
          <p:nvPr/>
        </p:nvGrpSpPr>
        <p:grpSpPr>
          <a:xfrm>
            <a:off x="7255418" y="3991922"/>
            <a:ext cx="4538627" cy="1331510"/>
            <a:chOff x="6665542" y="2749602"/>
            <a:chExt cx="4797245" cy="1331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86F4C07-E00D-48E6-B67E-3E0D413CD69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4800" b="1" dirty="0" smtClean="0">
                  <a:solidFill>
                    <a:schemeClr val="bg1"/>
                  </a:solidFill>
                  <a:latin typeface="+mj-lt"/>
                  <a:cs typeface="B Titr" panose="00000700000000000000" pitchFamily="2" charset="-78"/>
                </a:rPr>
                <a:t>با آرزوی موفقیت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4EC891F-BCC6-4206-9666-54515D15EFC9}"/>
                </a:ext>
              </a:extLst>
            </p:cNvPr>
            <p:cNvSpPr txBox="1"/>
            <p:nvPr/>
          </p:nvSpPr>
          <p:spPr>
            <a:xfrm>
              <a:off x="6685691" y="3527114"/>
              <a:ext cx="477709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295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پارک علم و فناوری سلامت همدان</a:t>
              </a:r>
              <a:endParaRPr lang="ko-KR" altLang="en-US" sz="295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14" y="4586513"/>
            <a:ext cx="2227286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DB1A83-7C6A-4917-90B8-1922DAFB5701}"/>
              </a:ext>
            </a:extLst>
          </p:cNvPr>
          <p:cNvSpPr/>
          <p:nvPr/>
        </p:nvSpPr>
        <p:spPr>
          <a:xfrm>
            <a:off x="7694578" y="409839"/>
            <a:ext cx="4497421" cy="3578501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DACAB4-FFAA-489B-8C23-B2C04675B038}"/>
              </a:ext>
            </a:extLst>
          </p:cNvPr>
          <p:cNvSpPr txBox="1"/>
          <p:nvPr/>
        </p:nvSpPr>
        <p:spPr>
          <a:xfrm>
            <a:off x="666381" y="3712314"/>
            <a:ext cx="5412371" cy="2548846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lIns="36000" tIns="0" rIns="36000" bIns="0" rtlCol="0" anchor="t">
            <a:noAutofit/>
          </a:bodyPr>
          <a:lstStyle/>
          <a:p>
            <a:r>
              <a:rPr lang="fa-IR" altLang="ko-K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شما </a:t>
            </a:r>
            <a:r>
              <a:rPr lang="fa-IR" altLang="ko-KR" sz="4800" dirty="0" smtClean="0">
                <a:solidFill>
                  <a:prstClr val="white"/>
                </a:solidFill>
                <a:cs typeface="B Titr" panose="00000700000000000000" pitchFamily="2" charset="-78"/>
              </a:rPr>
              <a:t>20 دقیقه </a:t>
            </a:r>
            <a:r>
              <a:rPr lang="fa-IR" altLang="ko-KR" sz="3600" dirty="0" smtClean="0">
                <a:solidFill>
                  <a:prstClr val="white"/>
                </a:solidFill>
                <a:cs typeface="B Titr" panose="00000700000000000000" pitchFamily="2" charset="-78"/>
              </a:rPr>
              <a:t>فرصت خواهید داشت تا مطالب خود را ارائه کنید</a:t>
            </a:r>
          </a:p>
          <a:p>
            <a:endParaRPr lang="fa-IR" altLang="ko-KR" sz="36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4814A9-D2CC-4EBF-B3BF-F4BAF647FCB2}"/>
              </a:ext>
            </a:extLst>
          </p:cNvPr>
          <p:cNvSpPr txBox="1"/>
          <p:nvPr/>
        </p:nvSpPr>
        <p:spPr>
          <a:xfrm>
            <a:off x="8307531" y="944693"/>
            <a:ext cx="37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 smtClean="0">
                <a:solidFill>
                  <a:prstClr val="white"/>
                </a:solidFill>
                <a:cs typeface="B Mitra" panose="00000400000000000000" pitchFamily="2" charset="-78"/>
              </a:rPr>
              <a:t>در زمان ارائه بر روی موارد زیر تاکید کنید.</a:t>
            </a:r>
            <a:endParaRPr lang="ko-KR" altLang="en-US" sz="2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A49DA4-D7A7-409B-8AFA-DEC21618D9E4}"/>
              </a:ext>
            </a:extLst>
          </p:cNvPr>
          <p:cNvGrpSpPr/>
          <p:nvPr/>
        </p:nvGrpSpPr>
        <p:grpSpPr>
          <a:xfrm>
            <a:off x="8513672" y="2039876"/>
            <a:ext cx="3530745" cy="1672438"/>
            <a:chOff x="1110144" y="4708876"/>
            <a:chExt cx="3581136" cy="16724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A7E2AFC-83AE-4AB9-BCC7-A2C3B15EFB90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prstClr val="white"/>
                  </a:solidFill>
                  <a:cs typeface="B Mitra" panose="00000400000000000000" pitchFamily="2" charset="-78"/>
                </a:rPr>
                <a:t>معرفی تیم کاری</a:t>
              </a:r>
              <a:endParaRPr lang="en-US" altLang="ko-KR" sz="2400" dirty="0">
                <a:solidFill>
                  <a:prstClr val="white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89EC50C-EEA3-4F81-84AE-865F1E545E8B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prstClr val="white"/>
                  </a:solidFill>
                  <a:cs typeface="B Mitra" panose="00000400000000000000" pitchFamily="2" charset="-78"/>
                </a:rPr>
                <a:t>برنامه توسعه و پیشرفت</a:t>
              </a:r>
              <a:endParaRPr lang="en-US" altLang="ko-KR" sz="2400" dirty="0">
                <a:solidFill>
                  <a:prstClr val="white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221BF7-3945-4DCB-A114-29EBC2310645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prstClr val="white"/>
                  </a:solidFill>
                  <a:cs typeface="B Mitra" panose="00000400000000000000" pitchFamily="2" charset="-78"/>
                </a:rPr>
                <a:t>مشتریان و تجاری سازی</a:t>
              </a:r>
              <a:endParaRPr lang="en-US" altLang="ko-KR" sz="2400" dirty="0">
                <a:solidFill>
                  <a:prstClr val="white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55852AB-C3A0-4778-9EBC-2A37027ABCF6}"/>
                </a:ext>
              </a:extLst>
            </p:cNvPr>
            <p:cNvSpPr txBox="1"/>
            <p:nvPr/>
          </p:nvSpPr>
          <p:spPr>
            <a:xfrm>
              <a:off x="1110144" y="5030036"/>
              <a:ext cx="358113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prstClr val="white"/>
                  </a:solidFill>
                  <a:cs typeface="B Mitra" panose="00000400000000000000" pitchFamily="2" charset="-78"/>
                </a:rPr>
                <a:t>معرفی ایده محصول یا خدمت</a:t>
              </a:r>
              <a:endParaRPr lang="en-US" altLang="ko-KR" sz="2400" dirty="0">
                <a:solidFill>
                  <a:prstClr val="white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E36CF7A-3BF8-4F9A-AD29-C5F9841D0A64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endParaRPr lang="en-US" altLang="ko-KR" sz="2400" dirty="0">
                <a:solidFill>
                  <a:prstClr val="white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DACAB4-FFAA-489B-8C23-B2C04675B038}"/>
              </a:ext>
            </a:extLst>
          </p:cNvPr>
          <p:cNvSpPr txBox="1"/>
          <p:nvPr/>
        </p:nvSpPr>
        <p:spPr>
          <a:xfrm>
            <a:off x="-1000373" y="5153164"/>
            <a:ext cx="5412371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4دقیقه </a:t>
            </a:r>
            <a:r>
              <a:rPr lang="fa-IR" altLang="ko-KR" dirty="0">
                <a:solidFill>
                  <a:prstClr val="white"/>
                </a:solidFill>
                <a:cs typeface="B Titr" panose="00000700000000000000" pitchFamily="2" charset="-78"/>
              </a:rPr>
              <a:t>معرفی نیروی انسانی و </a:t>
            </a:r>
            <a:r>
              <a:rPr lang="fa-IR" altLang="ko-KR" dirty="0" smtClean="0">
                <a:solidFill>
                  <a:prstClr val="white"/>
                </a:solidFill>
                <a:cs typeface="B Titr" panose="00000700000000000000" pitchFamily="2" charset="-78"/>
              </a:rPr>
              <a:t>رزومه </a:t>
            </a:r>
          </a:p>
          <a:p>
            <a:pPr algn="r" rtl="1"/>
            <a:r>
              <a:rPr lang="fa-IR" altLang="ko-K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8 </a:t>
            </a:r>
            <a:r>
              <a:rPr lang="fa-IR" altLang="ko-KR" sz="2400" dirty="0">
                <a:solidFill>
                  <a:prstClr val="white"/>
                </a:solidFill>
                <a:cs typeface="B Titr" panose="00000700000000000000" pitchFamily="2" charset="-78"/>
              </a:rPr>
              <a:t>دقیقه </a:t>
            </a:r>
            <a:r>
              <a:rPr lang="fa-IR" altLang="ko-KR" dirty="0">
                <a:solidFill>
                  <a:prstClr val="white"/>
                </a:solidFill>
                <a:cs typeface="B Titr" panose="00000700000000000000" pitchFamily="2" charset="-78"/>
              </a:rPr>
              <a:t>ویژگی‌های نوآورانه/فناورانه </a:t>
            </a:r>
            <a:r>
              <a:rPr lang="fa-IR" altLang="ko-KR" dirty="0" smtClean="0">
                <a:solidFill>
                  <a:prstClr val="white"/>
                </a:solidFill>
                <a:cs typeface="B Titr" panose="00000700000000000000" pitchFamily="2" charset="-78"/>
              </a:rPr>
              <a:t>ایده</a:t>
            </a:r>
          </a:p>
          <a:p>
            <a:pPr algn="r" rtl="1"/>
            <a:r>
              <a:rPr lang="fa-IR" altLang="ko-K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8 </a:t>
            </a:r>
            <a:r>
              <a:rPr lang="fa-IR" altLang="ko-KR" sz="2400" dirty="0">
                <a:solidFill>
                  <a:prstClr val="white"/>
                </a:solidFill>
                <a:cs typeface="B Titr" panose="00000700000000000000" pitchFamily="2" charset="-78"/>
              </a:rPr>
              <a:t>دقیقه </a:t>
            </a:r>
            <a:r>
              <a:rPr lang="fa-IR" altLang="ko-KR" dirty="0">
                <a:solidFill>
                  <a:prstClr val="white"/>
                </a:solidFill>
                <a:cs typeface="B Titr" panose="00000700000000000000" pitchFamily="2" charset="-78"/>
              </a:rPr>
              <a:t>برنامه کسب و </a:t>
            </a:r>
            <a:r>
              <a:rPr lang="fa-IR" altLang="ko-KR" dirty="0" smtClean="0">
                <a:solidFill>
                  <a:prstClr val="white"/>
                </a:solidFill>
                <a:cs typeface="B Titr" panose="00000700000000000000" pitchFamily="2" charset="-78"/>
              </a:rPr>
              <a:t>کار</a:t>
            </a:r>
            <a:endParaRPr lang="fa-IR" altLang="ko-KR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83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D03438-D7F6-4496-8D48-5253BEA6A150}"/>
              </a:ext>
            </a:extLst>
          </p:cNvPr>
          <p:cNvSpPr/>
          <p:nvPr/>
        </p:nvSpPr>
        <p:spPr>
          <a:xfrm>
            <a:off x="1211641" y="394165"/>
            <a:ext cx="10980359" cy="1724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5B62BC-E1F8-4FF3-9BAE-CFDEA4F40F2D}"/>
              </a:ext>
            </a:extLst>
          </p:cNvPr>
          <p:cNvSpPr txBox="1"/>
          <p:nvPr/>
        </p:nvSpPr>
        <p:spPr>
          <a:xfrm>
            <a:off x="1371409" y="748794"/>
            <a:ext cx="44488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6000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اسلاید راهنما</a:t>
            </a:r>
            <a:endParaRPr lang="ko-KR" altLang="en-US" sz="6000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CD3E28-C803-4DC6-9314-95A959B12596}"/>
              </a:ext>
            </a:extLst>
          </p:cNvPr>
          <p:cNvSpPr txBox="1"/>
          <p:nvPr/>
        </p:nvSpPr>
        <p:spPr>
          <a:xfrm>
            <a:off x="1211641" y="2473715"/>
            <a:ext cx="5798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prstClr val="white"/>
                </a:solidFill>
                <a:cs typeface="B Mitra" panose="00000400000000000000" pitchFamily="2" charset="-78"/>
              </a:rPr>
              <a:t>میتوانید اسلاید ها را کم، زیاد و یا تغییر دهید</a:t>
            </a:r>
            <a:endParaRPr lang="fa-IR" altLang="ko-KR" sz="3200" dirty="0">
              <a:solidFill>
                <a:prstClr val="white"/>
              </a:solidFill>
              <a:cs typeface="B Mitra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prstClr val="white"/>
                </a:solidFill>
                <a:cs typeface="B Mitra" panose="00000400000000000000" pitchFamily="2" charset="-78"/>
              </a:rPr>
              <a:t>حتما در اسلایدهایی شرکت، محصول/خدمت و برنامه شرکت را دقیق معرفی کنید.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prstClr val="white"/>
                </a:solidFill>
                <a:cs typeface="B Mitra" panose="00000400000000000000" pitchFamily="2" charset="-78"/>
              </a:rPr>
              <a:t>اسلایدها را به همرام فرم پذیرش به ایمیل</a:t>
            </a:r>
          </a:p>
          <a:p>
            <a:pPr algn="r" rtl="1"/>
            <a:r>
              <a:rPr lang="en-US" altLang="ko-KR" sz="3200" dirty="0" smtClean="0">
                <a:solidFill>
                  <a:prstClr val="white"/>
                </a:solidFill>
                <a:cs typeface="B Mitra" panose="00000400000000000000" pitchFamily="2" charset="-78"/>
                <a:hlinkClick r:id="rId2"/>
              </a:rPr>
              <a:t>Park@umsha.ac.ir</a:t>
            </a:r>
            <a:r>
              <a:rPr lang="en-US" altLang="ko-KR" sz="3200" dirty="0" smtClean="0">
                <a:solidFill>
                  <a:prstClr val="white"/>
                </a:solidFill>
                <a:cs typeface="B Mitra" panose="00000400000000000000" pitchFamily="2" charset="-78"/>
              </a:rPr>
              <a:t> </a:t>
            </a:r>
            <a:r>
              <a:rPr lang="fa-IR" altLang="ko-KR" sz="3200" dirty="0">
                <a:solidFill>
                  <a:prstClr val="white"/>
                </a:solidFill>
                <a:cs typeface="B Mitra" panose="00000400000000000000" pitchFamily="2" charset="-78"/>
              </a:rPr>
              <a:t> </a:t>
            </a:r>
            <a:r>
              <a:rPr lang="fa-IR" altLang="ko-KR" sz="3200" dirty="0" smtClean="0">
                <a:solidFill>
                  <a:prstClr val="white"/>
                </a:solidFill>
                <a:cs typeface="B Mitra" panose="00000400000000000000" pitchFamily="2" charset="-78"/>
              </a:rPr>
              <a:t> ارسال کنید.</a:t>
            </a:r>
          </a:p>
        </p:txBody>
      </p:sp>
    </p:spTree>
    <p:extLst>
      <p:ext uri="{BB962C8B-B14F-4D97-AF65-F5344CB8AC3E}">
        <p14:creationId xmlns:p14="http://schemas.microsoft.com/office/powerpoint/2010/main" val="39212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30E872-9727-44E3-BEC2-A187517CE9AC}"/>
              </a:ext>
            </a:extLst>
          </p:cNvPr>
          <p:cNvSpPr txBox="1"/>
          <p:nvPr/>
        </p:nvSpPr>
        <p:spPr>
          <a:xfrm flipH="1">
            <a:off x="2307771" y="3625852"/>
            <a:ext cx="4421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None/>
            </a:pPr>
            <a:r>
              <a:rPr lang="fa-IR" altLang="ko-KR" sz="4400" b="1" spc="300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1. مشخصات هسته یا شرکت</a:t>
            </a:r>
            <a:endParaRPr lang="en-US" altLang="ko-KR" sz="4400" b="1" spc="300" dirty="0">
              <a:solidFill>
                <a:schemeClr val="accent2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1A6DFE2-6C1C-435A-8A20-13C424345D8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058">
            <a:extLst>
              <a:ext uri="{FF2B5EF4-FFF2-40B4-BE49-F238E27FC236}">
                <a16:creationId xmlns:a16="http://schemas.microsoft.com/office/drawing/2014/main" xmlns="" id="{376B3904-7DE8-410B-B0BC-3D0F6F51B1CC}"/>
              </a:ext>
            </a:extLst>
          </p:cNvPr>
          <p:cNvSpPr txBox="1">
            <a:spLocks/>
          </p:cNvSpPr>
          <p:nvPr/>
        </p:nvSpPr>
        <p:spPr>
          <a:xfrm>
            <a:off x="792481" y="476920"/>
            <a:ext cx="2422901" cy="22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altLang="ko-KR" sz="5400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اعضای تیم کاری</a:t>
            </a:r>
            <a:endParaRPr lang="ko-KR" altLang="en-US" sz="54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E7B334C-5667-41D3-9A99-B1701F96DC50}"/>
              </a:ext>
            </a:extLst>
          </p:cNvPr>
          <p:cNvSpPr txBox="1">
            <a:spLocks/>
          </p:cNvSpPr>
          <p:nvPr/>
        </p:nvSpPr>
        <p:spPr>
          <a:xfrm>
            <a:off x="5002832" y="2197035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E7930EFA-1792-4339-96F5-9BDA78111246}"/>
              </a:ext>
            </a:extLst>
          </p:cNvPr>
          <p:cNvSpPr txBox="1">
            <a:spLocks/>
          </p:cNvSpPr>
          <p:nvPr/>
        </p:nvSpPr>
        <p:spPr>
          <a:xfrm>
            <a:off x="5002832" y="2501730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B6D6B0-6367-4EE3-9404-374E7ACDD16F}"/>
              </a:ext>
            </a:extLst>
          </p:cNvPr>
          <p:cNvSpPr txBox="1">
            <a:spLocks/>
          </p:cNvSpPr>
          <p:nvPr/>
        </p:nvSpPr>
        <p:spPr>
          <a:xfrm>
            <a:off x="8795413" y="2189369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F7D6D680-F2F7-4693-BE5B-001C17318A2F}"/>
              </a:ext>
            </a:extLst>
          </p:cNvPr>
          <p:cNvSpPr txBox="1">
            <a:spLocks/>
          </p:cNvSpPr>
          <p:nvPr/>
        </p:nvSpPr>
        <p:spPr>
          <a:xfrm>
            <a:off x="8795413" y="2494064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2048">
            <a:extLst>
              <a:ext uri="{FF2B5EF4-FFF2-40B4-BE49-F238E27FC236}">
                <a16:creationId xmlns:a16="http://schemas.microsoft.com/office/drawing/2014/main" xmlns="" id="{E9645C85-54F7-4CE0-8F92-45D3A4CF50A1}"/>
              </a:ext>
            </a:extLst>
          </p:cNvPr>
          <p:cNvSpPr txBox="1">
            <a:spLocks/>
          </p:cNvSpPr>
          <p:nvPr/>
        </p:nvSpPr>
        <p:spPr>
          <a:xfrm>
            <a:off x="5002832" y="5327136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2053">
            <a:extLst>
              <a:ext uri="{FF2B5EF4-FFF2-40B4-BE49-F238E27FC236}">
                <a16:creationId xmlns:a16="http://schemas.microsoft.com/office/drawing/2014/main" xmlns="" id="{9B56AB37-100B-4780-84BE-7D1DE1D2D9A5}"/>
              </a:ext>
            </a:extLst>
          </p:cNvPr>
          <p:cNvSpPr txBox="1">
            <a:spLocks/>
          </p:cNvSpPr>
          <p:nvPr/>
        </p:nvSpPr>
        <p:spPr>
          <a:xfrm>
            <a:off x="5002832" y="5631831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2054">
            <a:extLst>
              <a:ext uri="{FF2B5EF4-FFF2-40B4-BE49-F238E27FC236}">
                <a16:creationId xmlns:a16="http://schemas.microsoft.com/office/drawing/2014/main" xmlns="" id="{07D8BC2A-244F-4830-BB53-9D3B0B8F6D4F}"/>
              </a:ext>
            </a:extLst>
          </p:cNvPr>
          <p:cNvSpPr txBox="1">
            <a:spLocks/>
          </p:cNvSpPr>
          <p:nvPr/>
        </p:nvSpPr>
        <p:spPr>
          <a:xfrm>
            <a:off x="8795413" y="5319470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5" name="Text Placeholder 2056">
            <a:extLst>
              <a:ext uri="{FF2B5EF4-FFF2-40B4-BE49-F238E27FC236}">
                <a16:creationId xmlns:a16="http://schemas.microsoft.com/office/drawing/2014/main" xmlns="" id="{CBBD8672-F039-4C13-8A32-81B309D2C00E}"/>
              </a:ext>
            </a:extLst>
          </p:cNvPr>
          <p:cNvSpPr txBox="1">
            <a:spLocks/>
          </p:cNvSpPr>
          <p:nvPr/>
        </p:nvSpPr>
        <p:spPr>
          <a:xfrm>
            <a:off x="8795413" y="5624165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6517A43-B4CA-49D1-B1EB-87F656D3FD7C}"/>
              </a:ext>
            </a:extLst>
          </p:cNvPr>
          <p:cNvSpPr/>
          <p:nvPr/>
        </p:nvSpPr>
        <p:spPr>
          <a:xfrm>
            <a:off x="5236764" y="309783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E129A92F-4B02-46CB-85B7-564B00613DBE}"/>
              </a:ext>
            </a:extLst>
          </p:cNvPr>
          <p:cNvSpPr/>
          <p:nvPr/>
        </p:nvSpPr>
        <p:spPr>
          <a:xfrm>
            <a:off x="9029345" y="308448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8D19B2AC-416E-4916-B33F-C6791E5C124D}"/>
              </a:ext>
            </a:extLst>
          </p:cNvPr>
          <p:cNvSpPr/>
          <p:nvPr/>
        </p:nvSpPr>
        <p:spPr>
          <a:xfrm>
            <a:off x="5236764" y="626437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7E4C2DFE-70F3-41BA-9A23-6822731FECE7}"/>
              </a:ext>
            </a:extLst>
          </p:cNvPr>
          <p:cNvSpPr/>
          <p:nvPr/>
        </p:nvSpPr>
        <p:spPr>
          <a:xfrm>
            <a:off x="9029345" y="625101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xmlns="" id="{9B456681-ED56-44A9-A01B-1A99C96C69C7}"/>
              </a:ext>
            </a:extLst>
          </p:cNvPr>
          <p:cNvGrpSpPr/>
          <p:nvPr/>
        </p:nvGrpSpPr>
        <p:grpSpPr>
          <a:xfrm>
            <a:off x="5311682" y="309470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xmlns="" id="{784B6658-B771-481F-A0E2-DFAAB8E7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xmlns="" id="{F16BC7B8-22F5-46D3-8FCF-DA5C5F74CC9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xmlns="" id="{931A60FF-3737-4DD0-8DC6-4260B67E54A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32">
            <a:extLst>
              <a:ext uri="{FF2B5EF4-FFF2-40B4-BE49-F238E27FC236}">
                <a16:creationId xmlns:a16="http://schemas.microsoft.com/office/drawing/2014/main" xmlns="" id="{F0E9AA58-C259-4C6A-8932-4166D6DBCF15}"/>
              </a:ext>
            </a:extLst>
          </p:cNvPr>
          <p:cNvSpPr/>
          <p:nvPr/>
        </p:nvSpPr>
        <p:spPr>
          <a:xfrm>
            <a:off x="9029345" y="309470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xmlns="" id="{2F37CC91-B46C-48DB-A727-7A39826A06E1}"/>
              </a:ext>
            </a:extLst>
          </p:cNvPr>
          <p:cNvGrpSpPr/>
          <p:nvPr/>
        </p:nvGrpSpPr>
        <p:grpSpPr>
          <a:xfrm>
            <a:off x="9104263" y="3087038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D5A3C48D-8B03-4F69-A602-248585CB4FA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xmlns="" id="{EEF6CA7E-CFA6-4B09-9A97-54FA63D73DC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D5F6CE91-2D9E-4E4E-BD56-212C8D7999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40">
            <a:extLst>
              <a:ext uri="{FF2B5EF4-FFF2-40B4-BE49-F238E27FC236}">
                <a16:creationId xmlns:a16="http://schemas.microsoft.com/office/drawing/2014/main" xmlns="" id="{8598FDDE-C78A-473A-B045-D119AF823BA0}"/>
              </a:ext>
            </a:extLst>
          </p:cNvPr>
          <p:cNvSpPr/>
          <p:nvPr/>
        </p:nvSpPr>
        <p:spPr>
          <a:xfrm>
            <a:off x="5236764" y="6227939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xmlns="" id="{8B6EFD37-BADE-449C-9B03-A8FCDFFB54D7}"/>
              </a:ext>
            </a:extLst>
          </p:cNvPr>
          <p:cNvSpPr/>
          <p:nvPr/>
        </p:nvSpPr>
        <p:spPr>
          <a:xfrm>
            <a:off x="9029345" y="6214581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42">
            <a:extLst>
              <a:ext uri="{FF2B5EF4-FFF2-40B4-BE49-F238E27FC236}">
                <a16:creationId xmlns:a16="http://schemas.microsoft.com/office/drawing/2014/main" xmlns="" id="{9911E6B9-2367-43CC-AED8-657FA696CFEB}"/>
              </a:ext>
            </a:extLst>
          </p:cNvPr>
          <p:cNvGrpSpPr/>
          <p:nvPr/>
        </p:nvGrpSpPr>
        <p:grpSpPr>
          <a:xfrm>
            <a:off x="5311682" y="619623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xmlns="" id="{8994ADD9-453F-4C53-B12E-58DB3C58226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xmlns="" id="{4721CB04-0ED2-4EB1-B46F-0D9D9610207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xmlns="" id="{017D6EEA-D1B0-45E4-8BA3-94D206AAC4F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49">
            <a:extLst>
              <a:ext uri="{FF2B5EF4-FFF2-40B4-BE49-F238E27FC236}">
                <a16:creationId xmlns:a16="http://schemas.microsoft.com/office/drawing/2014/main" xmlns="" id="{9628CDF5-A028-4EB2-A446-6940AC544FFB}"/>
              </a:ext>
            </a:extLst>
          </p:cNvPr>
          <p:cNvSpPr/>
          <p:nvPr/>
        </p:nvSpPr>
        <p:spPr>
          <a:xfrm>
            <a:off x="9029345" y="622027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xmlns="" id="{D22D2EB4-870D-4899-88AD-7E7E13E11FB8}"/>
              </a:ext>
            </a:extLst>
          </p:cNvPr>
          <p:cNvGrpSpPr/>
          <p:nvPr/>
        </p:nvGrpSpPr>
        <p:grpSpPr>
          <a:xfrm>
            <a:off x="9104263" y="618856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xmlns="" id="{CAB93FFF-21EF-4434-934C-AD6081E94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xmlns="" id="{636C494E-3BEB-4FEE-97AA-D5F7CD172F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xmlns="" id="{9CE926D1-59C8-48F2-9E0E-DDF4D0D6009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389B4EC-D88F-40FC-9291-F91CEB3F4220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43781891-F972-4370-8561-9C27AF6F60C7}"/>
              </a:ext>
            </a:extLst>
          </p:cNvPr>
          <p:cNvSpPr>
            <a:spLocks noGrp="1"/>
          </p:cNvSpPr>
          <p:nvPr>
            <p:ph type="pic" idx="2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xmlns="" id="{4D4312D7-C9FC-4271-9EBA-4057869AEAD6}"/>
              </a:ext>
            </a:extLst>
          </p:cNvPr>
          <p:cNvSpPr>
            <a:spLocks noGrp="1"/>
          </p:cNvSpPr>
          <p:nvPr>
            <p:ph type="pic" idx="26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xmlns="" id="{9D1B4447-A7BF-451E-B17B-8AC3E2B87E2E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0A6F8A46-5F6B-48AE-8625-31018BB0E955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8F5414-6A57-4F96-A4F9-4AC237222729}"/>
              </a:ext>
            </a:extLst>
          </p:cNvPr>
          <p:cNvSpPr txBox="1"/>
          <p:nvPr/>
        </p:nvSpPr>
        <p:spPr>
          <a:xfrm>
            <a:off x="463853" y="746046"/>
            <a:ext cx="3677841" cy="67710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a-IR" altLang="ko-KR" sz="4400" dirty="0" smtClean="0">
                <a:solidFill>
                  <a:schemeClr val="bg1"/>
                </a:solidFill>
                <a:latin typeface="+mj-lt"/>
                <a:cs typeface="B Titr" panose="00000700000000000000" pitchFamily="2" charset="-78"/>
              </a:rPr>
              <a:t>معرفی ایده</a:t>
            </a:r>
            <a:endParaRPr lang="en-US" altLang="ko-KR" sz="4400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6895E0-630F-4509-848A-A79C307DB9C7}"/>
              </a:ext>
            </a:extLst>
          </p:cNvPr>
          <p:cNvSpPr txBox="1"/>
          <p:nvPr/>
        </p:nvSpPr>
        <p:spPr>
          <a:xfrm>
            <a:off x="8848165" y="4443221"/>
            <a:ext cx="3124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معرفی محصول / خدمت اصلی شرکت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شامل بروشور، تصاویر یا فیلم محصول، پروتوتایپ محصول / خدمت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ویژگی های علمی و فنی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مجوز ها و ...</a:t>
            </a:r>
            <a:endParaRPr lang="ko-KR" altLang="en-US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9FBC63B-01DD-4D9B-B971-C35188FC9789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xmlns="" id="{B13CA2CB-B371-4E59-B10B-5E2BCE6693A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25CD6AB-59D5-4909-AB35-D240ADC1172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B84B2CE-3084-41DB-B36D-D08271CA9322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AF1D1091-62C4-4E54-8D63-E626E65D6892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04EF78F-B20D-460C-95FE-DCDA0BBB31E4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E0A01-E148-4A48-AD07-47F9AB0D2B73}"/>
              </a:ext>
            </a:extLst>
          </p:cNvPr>
          <p:cNvSpPr txBox="1"/>
          <p:nvPr/>
        </p:nvSpPr>
        <p:spPr>
          <a:xfrm>
            <a:off x="5275422" y="643709"/>
            <a:ext cx="5322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B Titr" panose="00000700000000000000" pitchFamily="2" charset="-78"/>
              </a:rPr>
              <a:t>معرفی محصول / خدمت</a:t>
            </a:r>
            <a:endParaRPr lang="ko-KR" alt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0FD39C-F90E-4D03-A969-591F41EF50BA}"/>
              </a:ext>
            </a:extLst>
          </p:cNvPr>
          <p:cNvSpPr txBox="1"/>
          <p:nvPr/>
        </p:nvSpPr>
        <p:spPr>
          <a:xfrm>
            <a:off x="5275421" y="2038457"/>
            <a:ext cx="600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dirty="0" smtClean="0">
                <a:solidFill>
                  <a:schemeClr val="tx2">
                    <a:lumMod val="75000"/>
                  </a:schemeClr>
                </a:solidFill>
                <a:cs typeface="B Mitra" panose="00000400000000000000" pitchFamily="2" charset="-78"/>
              </a:rPr>
              <a:t>ویژگی های اصلی و مشتریان را معرفی کنید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xmlns="" id="{B84960F3-088D-4FE0-A4B0-4225A6302B1B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B5B3E2C-ACFC-4C64-BAB2-3FB0601489A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1A1E02C-2F03-4483-BA1E-611E966A8B6B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D98143-176C-423F-AFB6-BB8BAD0A210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xmlns="" id="{BBC8557F-6780-40D2-BE32-4721DF5ED67C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0733D22-5F9E-47D4-855C-B0B892A3614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B871D9-EEDA-43F8-85E1-1EF5159EA254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941287-37FD-48B0-9146-4A0276A15473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xmlns="" id="{515E3747-6BD3-413F-8545-ADDD7699962D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6CA4915-B9C1-4845-BC22-8BBCBC65DFAF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5F2B222-50C2-46E3-9D79-BD4E40E3EBC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33D9274-8313-4572-9C2E-896E7528E009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8F016257-4BAD-4A58-97AE-633A6CF7E2D5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CA3E083E-D2C2-4270-9893-C3FDEFFD2FD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xmlns="" id="{F725C0D9-96FB-4B74-8F2C-AE4F74E46FE7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92604C4-E8D4-4428-A1A0-612A2BD37715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ویژگی های فنی محصول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56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فعاليت هاي تحقيقاتي انجام گرفته مرتبط با ایده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61135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556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맑은 고딕</vt:lpstr>
      <vt:lpstr>Arial</vt:lpstr>
      <vt:lpstr>B Mitra</vt:lpstr>
      <vt:lpstr>B Titr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dear user</cp:lastModifiedBy>
  <cp:revision>82</cp:revision>
  <dcterms:created xsi:type="dcterms:W3CDTF">2020-01-20T05:08:25Z</dcterms:created>
  <dcterms:modified xsi:type="dcterms:W3CDTF">2024-06-10T09:44:48Z</dcterms:modified>
</cp:coreProperties>
</file>